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47"/>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86" r:id="rId87"/>
    <p:sldId id="341" r:id="rId88"/>
    <p:sldId id="384" r:id="rId89"/>
    <p:sldId id="387" r:id="rId90"/>
    <p:sldId id="390" r:id="rId91"/>
    <p:sldId id="391" r:id="rId92"/>
    <p:sldId id="394" r:id="rId93"/>
    <p:sldId id="392" r:id="rId94"/>
    <p:sldId id="342" r:id="rId95"/>
    <p:sldId id="343" r:id="rId96"/>
    <p:sldId id="344" r:id="rId97"/>
    <p:sldId id="345" r:id="rId98"/>
    <p:sldId id="346" r:id="rId99"/>
    <p:sldId id="347" r:id="rId100"/>
    <p:sldId id="348" r:id="rId101"/>
    <p:sldId id="349" r:id="rId102"/>
    <p:sldId id="350" r:id="rId103"/>
    <p:sldId id="351" r:id="rId104"/>
    <p:sldId id="398" r:id="rId105"/>
    <p:sldId id="352" r:id="rId106"/>
    <p:sldId id="353" r:id="rId107"/>
    <p:sldId id="354" r:id="rId108"/>
    <p:sldId id="356" r:id="rId109"/>
    <p:sldId id="357" r:id="rId110"/>
    <p:sldId id="359" r:id="rId111"/>
    <p:sldId id="358" r:id="rId112"/>
    <p:sldId id="360" r:id="rId113"/>
    <p:sldId id="361" r:id="rId114"/>
    <p:sldId id="362" r:id="rId115"/>
    <p:sldId id="363" r:id="rId116"/>
    <p:sldId id="364" r:id="rId117"/>
    <p:sldId id="366" r:id="rId118"/>
    <p:sldId id="365" r:id="rId119"/>
    <p:sldId id="367" r:id="rId120"/>
    <p:sldId id="369" r:id="rId121"/>
    <p:sldId id="370" r:id="rId122"/>
    <p:sldId id="371" r:id="rId123"/>
    <p:sldId id="372" r:id="rId124"/>
    <p:sldId id="368" r:id="rId125"/>
    <p:sldId id="373" r:id="rId126"/>
    <p:sldId id="374" r:id="rId127"/>
    <p:sldId id="397" r:id="rId128"/>
    <p:sldId id="375" r:id="rId129"/>
    <p:sldId id="376" r:id="rId130"/>
    <p:sldId id="377" r:id="rId131"/>
    <p:sldId id="378" r:id="rId132"/>
    <p:sldId id="379" r:id="rId133"/>
    <p:sldId id="380" r:id="rId134"/>
    <p:sldId id="401" r:id="rId135"/>
    <p:sldId id="381" r:id="rId136"/>
    <p:sldId id="382" r:id="rId137"/>
    <p:sldId id="393" r:id="rId138"/>
    <p:sldId id="383" r:id="rId139"/>
    <p:sldId id="388" r:id="rId140"/>
    <p:sldId id="385" r:id="rId141"/>
    <p:sldId id="389" r:id="rId142"/>
    <p:sldId id="395" r:id="rId143"/>
    <p:sldId id="396" r:id="rId144"/>
    <p:sldId id="399" r:id="rId145"/>
    <p:sldId id="400" r:id="rId146"/>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86"/>
            <p14:sldId id="341"/>
            <p14:sldId id="384"/>
            <p14:sldId id="387"/>
            <p14:sldId id="390"/>
            <p14:sldId id="391"/>
            <p14:sldId id="394"/>
            <p14:sldId id="392"/>
            <p14:sldId id="342"/>
            <p14:sldId id="343"/>
            <p14:sldId id="344"/>
            <p14:sldId id="345"/>
            <p14:sldId id="346"/>
            <p14:sldId id="347"/>
            <p14:sldId id="348"/>
            <p14:sldId id="349"/>
            <p14:sldId id="350"/>
            <p14:sldId id="351"/>
            <p14:sldId id="398"/>
            <p14:sldId id="352"/>
            <p14:sldId id="353"/>
            <p14:sldId id="354"/>
            <p14:sldId id="356"/>
            <p14:sldId id="357"/>
            <p14:sldId id="359"/>
            <p14:sldId id="358"/>
            <p14:sldId id="360"/>
            <p14:sldId id="361"/>
            <p14:sldId id="362"/>
            <p14:sldId id="363"/>
            <p14:sldId id="364"/>
            <p14:sldId id="366"/>
            <p14:sldId id="365"/>
            <p14:sldId id="367"/>
            <p14:sldId id="369"/>
            <p14:sldId id="370"/>
            <p14:sldId id="371"/>
            <p14:sldId id="372"/>
            <p14:sldId id="368"/>
            <p14:sldId id="373"/>
            <p14:sldId id="374"/>
            <p14:sldId id="397"/>
            <p14:sldId id="375"/>
            <p14:sldId id="376"/>
            <p14:sldId id="377"/>
            <p14:sldId id="378"/>
            <p14:sldId id="379"/>
            <p14:sldId id="380"/>
            <p14:sldId id="401"/>
            <p14:sldId id="381"/>
            <p14:sldId id="382"/>
            <p14:sldId id="393"/>
            <p14:sldId id="383"/>
            <p14:sldId id="388"/>
            <p14:sldId id="385"/>
            <p14:sldId id="389"/>
            <p14:sldId id="395"/>
            <p14:sldId id="396"/>
            <p14:sldId id="399"/>
            <p14:sldId id="400"/>
          </p14:sldIdLst>
        </p14:section>
      </p14:sectionLst>
    </p:ex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2" autoAdjust="0"/>
    <p:restoredTop sz="99052" autoAdjust="0"/>
  </p:normalViewPr>
  <p:slideViewPr>
    <p:cSldViewPr>
      <p:cViewPr varScale="1">
        <p:scale>
          <a:sx n="63" d="100"/>
          <a:sy n="63" d="100"/>
        </p:scale>
        <p:origin x="-1908" y="-60"/>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presProps" Target="presProps.xml"/><Relationship Id="rId15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2018/5/8</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95</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2018/5/8</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2018/5/8</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2018/5/8</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2018/5/8</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2018/5/8</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2018/5/8</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2018/5/8</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100.png"/></Relationships>
</file>

<file path=ppt/slides/_rels/slide101.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image" Target="../media/image105.png"/><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106.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png"/><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10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25.tiff"/><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26.wmf"/><Relationship Id="rId4" Type="http://schemas.openxmlformats.org/officeDocument/2006/relationships/oleObject" Target="../embeddings/oleObject1.bin"/></Relationships>
</file>

<file path=ppt/slides/_rels/slide11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36.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hyperlink" Target="https://www.analyticsvidhya.com/blog/2017/09/understaing-support-vector-machine-example-code/" TargetMode="External"/></Relationships>
</file>

<file path=ppt/slides/_rels/slide12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38.tiff"/><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41.gif"/><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5" Type="http://schemas.openxmlformats.org/officeDocument/2006/relationships/image" Target="../media/image147.png"/><Relationship Id="rId4" Type="http://schemas.openxmlformats.org/officeDocument/2006/relationships/image" Target="../media/image146.png"/></Relationships>
</file>

<file path=ppt/slides/_rels/slide136.xml.rels><?xml version="1.0" encoding="UTF-8" standalone="yes"?>
<Relationships xmlns="http://schemas.openxmlformats.org/package/2006/relationships"><Relationship Id="rId3" Type="http://schemas.openxmlformats.org/officeDocument/2006/relationships/hyperlink" Target="http://www.google.com/" TargetMode="External"/><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52.tiff"/><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14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65.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security.stackexchange.com/questions/20803/how-does-ssl-tls-work" TargetMode="External"/><Relationship Id="rId5" Type="http://schemas.openxmlformats.org/officeDocument/2006/relationships/hyperlink" Target="%5bwhat%20is%5dSSL&amp;TSL.pdf"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0.emf"/></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9.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7.xml"/><Relationship Id="rId4" Type="http://schemas.openxmlformats.org/officeDocument/2006/relationships/image" Target="../media/image53.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4.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8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79.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vsdx"/><Relationship Id="rId7" Type="http://schemas.openxmlformats.org/officeDocument/2006/relationships/image" Target="../media/image78.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emf"/><Relationship Id="rId9" Type="http://schemas.openxmlformats.org/officeDocument/2006/relationships/image" Target="../media/image80.tiff"/></Relationships>
</file>

<file path=ppt/slides/_rels/slide88.xml.rels><?xml version="1.0" encoding="UTF-8" standalone="yes"?>
<Relationships xmlns="http://schemas.openxmlformats.org/package/2006/relationships"><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5" Type="http://schemas.openxmlformats.org/officeDocument/2006/relationships/hyperlink" Target="https://username:password@www.example.com/index.html" TargetMode="External"/><Relationship Id="rId4" Type="http://schemas.openxmlformats.org/officeDocument/2006/relationships/image" Target="../media/image84.png"/></Relationships>
</file>

<file path=ppt/slides/_rels/slide9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9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9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96.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5877272"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7541699" y="9244277"/>
            <a:ext cx="394386" cy="14189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949062" y="10692680"/>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xmlns=""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xmlns=""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xmlns=""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xmlns=""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xmlns=""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xmlns="" id="{2130AF74-0337-408A-8E19-9808E8534A4F}"/>
              </a:ext>
            </a:extLst>
          </p:cNvPr>
          <p:cNvSpPr txBox="1"/>
          <p:nvPr/>
        </p:nvSpPr>
        <p:spPr>
          <a:xfrm>
            <a:off x="0" y="7703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xmlns=""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xmlns=""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xmlns=""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xmlns=""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xmlns=""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xmlns=""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xmlns=""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xmlns=""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xmlns=""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xmlns=""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xmlns=""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xmlns=""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xmlns=""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xmlns=""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xmlns=""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xmlns=""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xmlns=""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xmlns=""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xmlns=""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xmlns=""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xmlns=""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xmlns=""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xmlns=""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xmlns=""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xmlns=""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xmlns=""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xmlns=""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xmlns=""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xmlns=""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xmlns=""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xmlns=""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xmlns=""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xmlns=""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xmlns=""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xmlns=""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xmlns=""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xmlns=""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3503876179"/>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9318"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xmlns=""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xmlns=""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xmlns=""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xmlns=""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xmlns=""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xmlns=""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xmlns=""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xmlns=""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xmlns=""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xmlns=""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xmlns=""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xmlns=""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xmlns=""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1766072614"/>
              </p:ext>
            </p:extLst>
          </p:nvPr>
        </p:nvGraphicFramePr>
        <p:xfrm>
          <a:off x="-35104" y="1691680"/>
          <a:ext cx="5900264" cy="3754120"/>
        </p:xfrm>
        <a:graphic>
          <a:graphicData uri="http://schemas.openxmlformats.org/drawingml/2006/table">
            <a:tbl>
              <a:tblPr firstRow="1" bandRow="1">
                <a:tableStyleId>{5C22544A-7EE6-4342-B048-85BDC9FD1C3A}</a:tableStyleId>
              </a:tblPr>
              <a:tblGrid>
                <a:gridCol w="2805176">
                  <a:extLst>
                    <a:ext uri="{9D8B030D-6E8A-4147-A177-3AD203B41FA5}">
                      <a16:colId xmlns:a16="http://schemas.microsoft.com/office/drawing/2014/main" xmlns="" val="20000"/>
                    </a:ext>
                  </a:extLst>
                </a:gridCol>
                <a:gridCol w="3095088">
                  <a:extLst>
                    <a:ext uri="{9D8B030D-6E8A-4147-A177-3AD203B41FA5}">
                      <a16:colId xmlns:a16="http://schemas.microsoft.com/office/drawing/2014/main" xmlns=""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xmlns="" val="10004"/>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699792" y="1741171"/>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3699792" y="4396626"/>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xmlns=""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xmlns=""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xmlns=""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xmlns=""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693319"/>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br>
              <a:rPr lang="en-US" altLang="ja-JP" dirty="0"/>
            </a:b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9815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application logic (interaction)</a:t>
            </a:r>
            <a:endParaRPr kumimoji="1" lang="ja-JP" altLang="en-US"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5" name="テキスト ボックス 4"/>
          <p:cNvSpPr txBox="1"/>
          <p:nvPr/>
        </p:nvSpPr>
        <p:spPr>
          <a:xfrm>
            <a:off x="4671" y="6660232"/>
            <a:ext cx="8010206" cy="1477328"/>
          </a:xfrm>
          <a:prstGeom prst="rect">
            <a:avLst/>
          </a:prstGeom>
          <a:noFill/>
        </p:spPr>
        <p:txBody>
          <a:bodyPr wrap="none" rtlCol="0">
            <a:spAutoFit/>
          </a:bodyPr>
          <a:lstStyle/>
          <a:p>
            <a:r>
              <a:rPr kumimoji="1" lang="en-US" altLang="ja-JP" b="1" dirty="0">
                <a:solidFill>
                  <a:srgbClr val="FF0000"/>
                </a:solidFill>
              </a:rPr>
              <a:t>Design Pattern</a:t>
            </a:r>
            <a:r>
              <a:rPr kumimoji="1" lang="zh-CN" altLang="en-US" dirty="0"/>
              <a:t>问题：</a:t>
            </a:r>
            <a:endParaRPr kumimoji="1" lang="en-US" altLang="zh-CN" dirty="0"/>
          </a:p>
          <a:p>
            <a:pPr marL="285750" indent="-285750">
              <a:buFont typeface="Arial" panose="020B0604020202020204" pitchFamily="34" charset="0"/>
              <a:buChar char="•"/>
            </a:pPr>
            <a:r>
              <a:rPr lang="en-US" altLang="zh-CN" b="1" dirty="0">
                <a:solidFill>
                  <a:srgbClr val="FF0000"/>
                </a:solidFill>
              </a:rPr>
              <a:t>Singleton</a:t>
            </a:r>
            <a:r>
              <a:rPr lang="zh-CN" altLang="en-US" dirty="0"/>
              <a:t>：这个设计想法就是用一个</a:t>
            </a:r>
            <a:r>
              <a:rPr lang="en-US" altLang="zh-CN" dirty="0"/>
              <a:t>entity</a:t>
            </a:r>
            <a:r>
              <a:rPr lang="zh-CN" altLang="en-US" dirty="0"/>
              <a:t>来接受命令并执行，</a:t>
            </a:r>
            <a:endParaRPr lang="en-US" altLang="zh-CN" dirty="0"/>
          </a:p>
          <a:p>
            <a:pPr marL="742950" lvl="1" indent="-285750">
              <a:buFont typeface="Arial" panose="020B0604020202020204" pitchFamily="34" charset="0"/>
              <a:buChar char="•"/>
            </a:pPr>
            <a:r>
              <a:rPr kumimoji="1" lang="zh-CN" altLang="en-US" dirty="0"/>
              <a:t>所以无论何时都要有并且只能有一个这个</a:t>
            </a:r>
            <a:r>
              <a:rPr kumimoji="1" lang="en-US" altLang="zh-CN" dirty="0"/>
              <a:t>entity</a:t>
            </a:r>
          </a:p>
          <a:p>
            <a:pPr marL="742950" lvl="1" indent="-285750">
              <a:buFont typeface="Arial" panose="020B0604020202020204" pitchFamily="34" charset="0"/>
              <a:buChar char="•"/>
            </a:pPr>
            <a:r>
              <a:rPr lang="zh-CN" altLang="en-US" dirty="0"/>
              <a:t>所以要把这个</a:t>
            </a:r>
            <a:r>
              <a:rPr lang="en-US" altLang="zh-CN" dirty="0"/>
              <a:t>class </a:t>
            </a:r>
            <a:r>
              <a:rPr lang="zh-CN" altLang="en-US" dirty="0"/>
              <a:t>的</a:t>
            </a:r>
            <a:r>
              <a:rPr lang="en-US" altLang="zh-CN" dirty="0"/>
              <a:t>constructor</a:t>
            </a:r>
            <a:r>
              <a:rPr lang="zh-CN" altLang="en-US" dirty="0"/>
              <a:t>声明为</a:t>
            </a:r>
            <a:r>
              <a:rPr lang="en-US" altLang="zh-CN" dirty="0"/>
              <a:t>private</a:t>
            </a:r>
            <a:r>
              <a:rPr lang="zh-CN" altLang="en-US" dirty="0"/>
              <a:t>，让其无法被继承或声明</a:t>
            </a:r>
            <a:endParaRPr lang="en-US" altLang="zh-CN" dirty="0"/>
          </a:p>
          <a:p>
            <a:pPr marL="742950" lvl="1" indent="-285750">
              <a:buFont typeface="Arial" panose="020B0604020202020204" pitchFamily="34" charset="0"/>
              <a:buChar char="•"/>
            </a:pPr>
            <a:r>
              <a:rPr kumimoji="1" lang="zh-CN" altLang="en-US" dirty="0"/>
              <a:t>然后把</a:t>
            </a:r>
            <a:r>
              <a:rPr kumimoji="1" lang="en-US" altLang="zh-CN" dirty="0"/>
              <a:t>class</a:t>
            </a:r>
            <a:r>
              <a:rPr kumimoji="1" lang="zh-CN" altLang="en-US" dirty="0"/>
              <a:t>中的方法声明为</a:t>
            </a:r>
            <a:r>
              <a:rPr kumimoji="1" lang="en-US" altLang="zh-CN" dirty="0"/>
              <a:t>static</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4851920" y="4355976"/>
            <a:ext cx="4828757" cy="2585323"/>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40945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5355312"/>
          </a:xfrm>
          <a:prstGeom prst="rect">
            <a:avLst/>
          </a:prstGeom>
          <a:noFill/>
        </p:spPr>
        <p:txBody>
          <a:bodyPr wrap="square" rtlCol="0">
            <a:spAutoFit/>
          </a:bodyPr>
          <a:lstStyle/>
          <a:p>
            <a:r>
              <a:rPr kumimoji="1" lang="en-US" altLang="ja-JP" dirty="0" smtClean="0"/>
              <a:t>To prepare Google Interview, basic knowledges about HTML5:</a:t>
            </a:r>
          </a:p>
          <a:p>
            <a:pPr marL="285750" indent="-285750">
              <a:buFont typeface="Arial" panose="020B0604020202020204" pitchFamily="34" charset="0"/>
              <a:buChar char="•"/>
            </a:pPr>
            <a:r>
              <a:rPr lang="en-US" altLang="ja-JP" dirty="0" smtClean="0"/>
              <a:t>HTML5 </a:t>
            </a:r>
            <a:r>
              <a:rPr lang="en-US" altLang="ja-JP" dirty="0"/>
              <a:t>is a language for </a:t>
            </a:r>
            <a:r>
              <a:rPr lang="en-US" altLang="ja-JP" b="1" dirty="0">
                <a:solidFill>
                  <a:srgbClr val="FF0000"/>
                </a:solidFill>
              </a:rPr>
              <a:t>structuring and displaying content </a:t>
            </a:r>
            <a:r>
              <a:rPr lang="en-US" altLang="ja-JP" dirty="0"/>
              <a:t>for the World Wide Web, a core technology of the Internet.</a:t>
            </a:r>
            <a:endParaRPr kumimoji="1" lang="en-US" altLang="ja-JP" dirty="0" smtClean="0"/>
          </a:p>
          <a:p>
            <a:pPr marL="285750" indent="-285750">
              <a:buFont typeface="Arial" panose="020B0604020202020204" pitchFamily="34" charset="0"/>
              <a:buChar char="•"/>
            </a:pPr>
            <a:r>
              <a:rPr kumimoji="1" lang="en-US" altLang="ja-JP" dirty="0" smtClean="0"/>
              <a:t>New tags in HTML5: audio, video, canvas</a:t>
            </a:r>
          </a:p>
          <a:p>
            <a:pPr marL="285750" indent="-285750">
              <a:buFont typeface="Arial" panose="020B0604020202020204" pitchFamily="34" charset="0"/>
              <a:buChar char="•"/>
            </a:pPr>
            <a:r>
              <a:rPr kumimoji="1" lang="en-US" altLang="ja-JP" dirty="0" smtClean="0"/>
              <a:t>New function – </a:t>
            </a:r>
            <a:r>
              <a:rPr kumimoji="1" lang="en-US" altLang="ja-JP" dirty="0" err="1" smtClean="0"/>
              <a:t>GeoLocation</a:t>
            </a:r>
            <a:r>
              <a:rPr kumimoji="1" lang="en-US" altLang="ja-JP" dirty="0" smtClean="0"/>
              <a:t>: </a:t>
            </a:r>
            <a:r>
              <a:rPr lang="en-US" altLang="ja-JP" dirty="0"/>
              <a:t> A </a:t>
            </a:r>
            <a:r>
              <a:rPr lang="en-US" altLang="ja-JP" dirty="0" err="1"/>
              <a:t>Javascript</a:t>
            </a:r>
            <a:r>
              <a:rPr lang="en-US" altLang="ja-JP" dirty="0"/>
              <a:t> can capture your latitude and longitude and can be sent to backend web </a:t>
            </a:r>
            <a:r>
              <a:rPr lang="en-US" altLang="ja-JP" dirty="0" smtClean="0"/>
              <a:t>server</a:t>
            </a:r>
          </a:p>
          <a:p>
            <a:pPr marL="285750" indent="-285750">
              <a:buFont typeface="Arial" panose="020B0604020202020204" pitchFamily="34" charset="0"/>
              <a:buChar char="•"/>
            </a:pPr>
            <a:r>
              <a:rPr kumimoji="1" lang="en-US" altLang="ja-JP" dirty="0" smtClean="0"/>
              <a:t>Web Worker: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DOM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dirty="0" err="1"/>
              <a:t>WebSocket</a:t>
            </a:r>
            <a:r>
              <a:rPr lang="en-US" altLang="ja-JP" dirty="0"/>
              <a:t> API: a bi-directional communication channel; efficient, uses less CPU </a:t>
            </a:r>
            <a:r>
              <a:rPr lang="en-US" altLang="ja-JP" dirty="0" smtClean="0"/>
              <a:t>power</a:t>
            </a:r>
            <a:endParaRPr lang="en-US" altLang="ja-JP" dirty="0"/>
          </a:p>
        </p:txBody>
      </p:sp>
      <p:pic>
        <p:nvPicPr>
          <p:cNvPr id="3" name="Picture 8">
            <a:extLst>
              <a:ext uri="{FF2B5EF4-FFF2-40B4-BE49-F238E27FC236}">
                <a16:creationId xmlns="" xmlns:a16="http://schemas.microsoft.com/office/drawing/2014/main" id="{458B1DB7-1AF5-4B59-A1FC-52FB71D292A8}"/>
              </a:ext>
            </a:extLst>
          </p:cNvPr>
          <p:cNvPicPr>
            <a:picLocks noChangeAspect="1"/>
          </p:cNvPicPr>
          <p:nvPr/>
        </p:nvPicPr>
        <p:blipFill>
          <a:blip r:embed="rId2"/>
          <a:stretch>
            <a:fillRect/>
          </a:stretch>
        </p:blipFill>
        <p:spPr>
          <a:xfrm>
            <a:off x="6858000" y="0"/>
            <a:ext cx="3209925" cy="6343650"/>
          </a:xfrm>
          <a:prstGeom prst="rect">
            <a:avLst/>
          </a:prstGeom>
        </p:spPr>
      </p:pic>
    </p:spTree>
    <p:extLst>
      <p:ext uri="{BB962C8B-B14F-4D97-AF65-F5344CB8AC3E}">
        <p14:creationId xmlns:p14="http://schemas.microsoft.com/office/powerpoint/2010/main" val="212621829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xmlns=""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3"/>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a:t>DNS queries</a:t>
            </a:r>
            <a:endParaRPr kumimoji="1" lang="ja-JP" altLang="en-US" dirty="0"/>
          </a:p>
        </p:txBody>
      </p:sp>
      <p:sp>
        <p:nvSpPr>
          <p:cNvPr id="17" name="テキスト ボックス 16"/>
          <p:cNvSpPr txBox="1"/>
          <p:nvPr/>
        </p:nvSpPr>
        <p:spPr>
          <a:xfrm>
            <a:off x="65" y="5508104"/>
            <a:ext cx="6857936" cy="5355312"/>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3"/>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说话，问</a:t>
            </a:r>
            <a:r>
              <a:rPr kumimoji="1" lang="en-US" altLang="zh-CN" dirty="0"/>
              <a:t>.com</a:t>
            </a:r>
            <a:r>
              <a:rPr kumimoji="1" lang="zh-CN" altLang="en-US" dirty="0"/>
              <a:t>的</a:t>
            </a:r>
            <a:r>
              <a:rPr kumimoji="1" lang="en-US" altLang="zh-CN"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p:txBody>
      </p:sp>
    </p:spTree>
    <p:extLst>
      <p:ext uri="{BB962C8B-B14F-4D97-AF65-F5344CB8AC3E}">
        <p14:creationId xmlns:p14="http://schemas.microsoft.com/office/powerpoint/2010/main" val="12946752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xmlns=""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xmlns=""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xmlns=""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xmlns=""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xmlns=""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xmlns=""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xmlns=""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xmlns=""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xmlns=""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xmlns=""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xmlns=""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xmlns=""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976193" cy="646331"/>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a:t>
            </a:r>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116" y="0"/>
            <a:ext cx="6314357" cy="7848302"/>
          </a:xfrm>
          <a:prstGeom prst="rect">
            <a:avLst/>
          </a:prstGeom>
        </p:spPr>
        <p:txBody>
          <a:bodyPr wrap="non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smtClean="0"/>
              <a:t>查看</a:t>
            </a:r>
            <a:r>
              <a:rPr lang="en-US" altLang="zh-CN" dirty="0" smtClean="0"/>
              <a:t>CPU</a:t>
            </a:r>
            <a:r>
              <a:rPr lang="zh-CN" altLang="en-US" dirty="0" smtClean="0"/>
              <a:t>构架</a:t>
            </a:r>
            <a:endParaRPr lang="en-US" altLang="zh-CN" dirty="0" smtClean="0"/>
          </a:p>
          <a:p>
            <a:pPr marL="285750" indent="-285750">
              <a:buFont typeface="Arial" panose="020B0604020202020204" pitchFamily="34" charset="0"/>
              <a:buChar char="•"/>
            </a:pPr>
            <a:r>
              <a:rPr lang="en-US" altLang="zh-CN" dirty="0" err="1" smtClean="0"/>
              <a:t>uname</a:t>
            </a:r>
            <a:r>
              <a:rPr lang="en-US" altLang="zh-CN" dirty="0" smtClean="0"/>
              <a:t> -a</a:t>
            </a:r>
            <a:endParaRPr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5064" y="5282327"/>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513728" y="5940152"/>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Tree>
    <p:extLst>
      <p:ext uri="{BB962C8B-B14F-4D97-AF65-F5344CB8AC3E}">
        <p14:creationId xmlns:p14="http://schemas.microsoft.com/office/powerpoint/2010/main" val="25598588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a16="http://schemas.microsoft.com/office/drawing/2014/main" xmlns=""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7999" cy="3693319"/>
          </a:xfrm>
          <a:prstGeom prst="rect">
            <a:avLst/>
          </a:prstGeom>
          <a:noFill/>
        </p:spPr>
        <p:txBody>
          <a:bodyPr wrap="square" rtlCol="0">
            <a:spAutoFit/>
          </a:bodyPr>
          <a:lstStyle/>
          <a:p>
            <a:r>
              <a:rPr kumimoji="1" lang="en-US" altLang="ja-JP" dirty="0" smtClean="0"/>
              <a:t>About Google Products:</a:t>
            </a:r>
          </a:p>
          <a:p>
            <a:pPr marL="285750" indent="-285750">
              <a:buFont typeface="Arial" panose="020B0604020202020204" pitchFamily="34" charset="0"/>
              <a:buChar char="•"/>
            </a:pPr>
            <a:r>
              <a:rPr lang="en-US" altLang="ja-JP" dirty="0" smtClean="0"/>
              <a:t>Android Auto: It‘s </a:t>
            </a:r>
            <a:r>
              <a:rPr lang="en-US" altLang="ja-JP" dirty="0"/>
              <a:t>basically a bespoke mirrored </a:t>
            </a:r>
            <a:r>
              <a:rPr lang="en-US" altLang="ja-JP" dirty="0" smtClean="0"/>
              <a:t>experience (</a:t>
            </a:r>
            <a:r>
              <a:rPr lang="en-US" altLang="zh-CN" dirty="0" smtClean="0"/>
              <a:t>aka. </a:t>
            </a:r>
            <a:r>
              <a:rPr lang="zh-CN" altLang="en-US" dirty="0" smtClean="0"/>
              <a:t>定制镜像</a:t>
            </a:r>
            <a:r>
              <a:rPr lang="en-US" altLang="zh-CN" dirty="0" smtClean="0"/>
              <a:t>experience</a:t>
            </a:r>
            <a:r>
              <a:rPr lang="en-US" altLang="ja-JP" dirty="0" smtClean="0"/>
              <a:t>), </a:t>
            </a:r>
            <a:r>
              <a:rPr lang="en-US" altLang="ja-JP" dirty="0"/>
              <a:t>drawing from your phone an interface </a:t>
            </a:r>
            <a:r>
              <a:rPr lang="en-US" altLang="ja-JP" dirty="0" smtClean="0"/>
              <a:t>that’s </a:t>
            </a:r>
            <a:r>
              <a:rPr lang="en-US" altLang="ja-JP" dirty="0"/>
              <a:t>suitable for driving. This is different from some Android-based in-car systems, as </a:t>
            </a:r>
            <a:r>
              <a:rPr lang="en-US" altLang="ja-JP" b="1" dirty="0"/>
              <a:t>Android Auto is actually running on your phone</a:t>
            </a:r>
            <a:r>
              <a:rPr lang="en-US" altLang="ja-JP" dirty="0"/>
              <a:t>, just displayed and controlled using your </a:t>
            </a:r>
            <a:r>
              <a:rPr lang="en-US" altLang="ja-JP" dirty="0" smtClean="0"/>
              <a:t>car‘s </a:t>
            </a:r>
            <a:r>
              <a:rPr lang="en-US" altLang="ja-JP" dirty="0"/>
              <a:t>hardware</a:t>
            </a:r>
            <a:r>
              <a:rPr lang="en-US" altLang="ja-JP" dirty="0" smtClean="0"/>
              <a:t>. </a:t>
            </a:r>
            <a:r>
              <a:rPr lang="en-US" altLang="zh-CN" dirty="0" smtClean="0"/>
              <a:t>Android Auto</a:t>
            </a:r>
            <a:r>
              <a:rPr lang="zh-CN" altLang="en-US" dirty="0" smtClean="0"/>
              <a:t>在手机上运行，车载的</a:t>
            </a:r>
            <a:r>
              <a:rPr lang="en-US" altLang="zh-CN" dirty="0" smtClean="0"/>
              <a:t>infotainment system</a:t>
            </a:r>
            <a:r>
              <a:rPr lang="zh-CN" altLang="en-US" dirty="0" smtClean="0"/>
              <a:t>只负责</a:t>
            </a:r>
            <a:r>
              <a:rPr lang="en-US" altLang="zh-CN" dirty="0" smtClean="0"/>
              <a:t>display</a:t>
            </a:r>
          </a:p>
          <a:p>
            <a:pPr marL="285750" indent="-285750">
              <a:buFont typeface="Arial" panose="020B0604020202020204" pitchFamily="34" charset="0"/>
              <a:buChar char="•"/>
            </a:pPr>
            <a:r>
              <a:rPr kumimoji="1" lang="en-US" altLang="zh-CN" dirty="0" smtClean="0"/>
              <a:t>Google Assistant: </a:t>
            </a:r>
            <a:r>
              <a:rPr kumimoji="1" lang="zh-CN" altLang="en-US" dirty="0" smtClean="0"/>
              <a:t>一款智能对话型</a:t>
            </a:r>
            <a:r>
              <a:rPr kumimoji="1" lang="en-US" altLang="zh-CN" dirty="0" smtClean="0"/>
              <a:t>app</a:t>
            </a:r>
            <a:r>
              <a:rPr kumimoji="1" lang="zh-CN" altLang="en-US" dirty="0" smtClean="0"/>
              <a:t>，在手机上运行</a:t>
            </a:r>
            <a:endParaRPr kumimoji="1" lang="en-US" altLang="zh-CN" dirty="0" smtClean="0"/>
          </a:p>
          <a:p>
            <a:pPr marL="285750" indent="-285750">
              <a:buFont typeface="Arial" panose="020B0604020202020204" pitchFamily="34" charset="0"/>
              <a:buChar char="•"/>
            </a:pPr>
            <a:r>
              <a:rPr lang="en-US" altLang="zh-CN" dirty="0" smtClean="0"/>
              <a:t>Google Home: </a:t>
            </a:r>
            <a:r>
              <a:rPr lang="zh-CN" altLang="en-US" dirty="0" smtClean="0"/>
              <a:t>一个</a:t>
            </a:r>
            <a:r>
              <a:rPr lang="en-US" altLang="zh-CN" dirty="0" smtClean="0"/>
              <a:t>Speaker</a:t>
            </a:r>
            <a:r>
              <a:rPr lang="zh-CN" altLang="en-US" dirty="0" smtClean="0"/>
              <a:t>，有</a:t>
            </a:r>
            <a:r>
              <a:rPr lang="en-US" altLang="zh-CN" dirty="0" smtClean="0"/>
              <a:t>build-in</a:t>
            </a:r>
            <a:r>
              <a:rPr lang="zh-CN" altLang="en-US" dirty="0"/>
              <a:t> </a:t>
            </a:r>
            <a:r>
              <a:rPr lang="en-US" altLang="zh-CN" dirty="0" smtClean="0"/>
              <a:t>Google Assistant</a:t>
            </a:r>
            <a:r>
              <a:rPr lang="zh-CN" altLang="en-US" dirty="0" smtClean="0"/>
              <a:t>，所以不需要手机</a:t>
            </a:r>
            <a:r>
              <a:rPr lang="en-US" altLang="zh-CN" dirty="0" smtClean="0"/>
              <a:t>support</a:t>
            </a:r>
            <a:r>
              <a:rPr lang="zh-CN" altLang="en-US" dirty="0" smtClean="0"/>
              <a:t>可以独立运行</a:t>
            </a:r>
            <a:endParaRPr lang="en-US" altLang="zh-CN" dirty="0" smtClean="0"/>
          </a:p>
          <a:p>
            <a:pPr marL="285750" indent="-285750">
              <a:buFont typeface="Arial" panose="020B0604020202020204" pitchFamily="34" charset="0"/>
              <a:buChar char="•"/>
            </a:pPr>
            <a:r>
              <a:rPr lang="en-US" altLang="zh-CN" dirty="0" smtClean="0"/>
              <a:t>Google Home app: a smartphone app to Manage all my Google Devices (e.g., Google Home Mini, Chromecast, …)</a:t>
            </a:r>
          </a:p>
          <a:p>
            <a:pPr marL="285750" indent="-285750">
              <a:buFont typeface="Arial" panose="020B0604020202020204" pitchFamily="34" charset="0"/>
              <a:buChar char="•"/>
            </a:pPr>
            <a:r>
              <a:rPr kumimoji="1" lang="en-US" altLang="ja-JP" dirty="0" smtClean="0"/>
              <a:t>Actions on Google: a platform to make app for Google Assistant</a:t>
            </a:r>
            <a:endParaRPr kumimoji="1" lang="ja-JP" altLang="en-US" dirty="0"/>
          </a:p>
        </p:txBody>
      </p:sp>
    </p:spTree>
    <p:extLst>
      <p:ext uri="{BB962C8B-B14F-4D97-AF65-F5344CB8AC3E}">
        <p14:creationId xmlns:p14="http://schemas.microsoft.com/office/powerpoint/2010/main" val="1600080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6"/>
            </a:endParaRPr>
          </a:p>
          <a:p>
            <a:r>
              <a:rPr lang="en-US" altLang="ja-JP" dirty="0">
                <a:hlinkClick r:id="rId6"/>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xmlns="" val="20000"/>
                    </a:ext>
                  </a:extLst>
                </a:gridCol>
                <a:gridCol w="3260360">
                  <a:extLst>
                    <a:ext uri="{9D8B030D-6E8A-4147-A177-3AD203B41FA5}">
                      <a16:colId xmlns:a16="http://schemas.microsoft.com/office/drawing/2014/main" xmlns="" val="20001"/>
                    </a:ext>
                  </a:extLst>
                </a:gridCol>
                <a:gridCol w="1363169">
                  <a:extLst>
                    <a:ext uri="{9D8B030D-6E8A-4147-A177-3AD203B41FA5}">
                      <a16:colId xmlns:a16="http://schemas.microsoft.com/office/drawing/2014/main" xmlns=""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xmlns=""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Message</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xmlns=""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xmlns=""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7083"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a:t>
            </a:r>
            <a:r>
              <a:rPr lang="en-US" altLang="ja-JP" b="1" dirty="0" smtClean="0">
                <a:solidFill>
                  <a:srgbClr val="FF0000"/>
                </a:solidFill>
              </a:rPr>
              <a:t>Safety (</a:t>
            </a:r>
            <a:r>
              <a:rPr lang="ja-JP" altLang="en-US" b="1" dirty="0" smtClean="0">
                <a:solidFill>
                  <a:srgbClr val="FF0000"/>
                </a:solidFill>
              </a:rPr>
              <a:t>機能安全</a:t>
            </a:r>
            <a:r>
              <a:rPr lang="en-US" altLang="ja-JP" b="1" dirty="0" smtClean="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安全の例としてよく引用されるのは、鉄道の踏み切りで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xmlns="" val="20000"/>
                    </a:ext>
                  </a:extLst>
                </a:gridCol>
                <a:gridCol w="7854005">
                  <a:extLst>
                    <a:ext uri="{9D8B030D-6E8A-4147-A177-3AD203B41FA5}">
                      <a16:colId xmlns:a16="http://schemas.microsoft.com/office/drawing/2014/main" xmlns=""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xmlns=""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xmlns=""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xmlns=""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a16="http://schemas.microsoft.com/office/drawing/2014/main" xmlns="" val="20000"/>
                    </a:ext>
                  </a:extLst>
                </a:gridCol>
                <a:gridCol w="3963574">
                  <a:extLst>
                    <a:ext uri="{9D8B030D-6E8A-4147-A177-3AD203B41FA5}">
                      <a16:colId xmlns:a16="http://schemas.microsoft.com/office/drawing/2014/main" xmlns="" val="20001"/>
                    </a:ext>
                  </a:extLst>
                </a:gridCol>
                <a:gridCol w="4459021">
                  <a:extLst>
                    <a:ext uri="{9D8B030D-6E8A-4147-A177-3AD203B41FA5}">
                      <a16:colId xmlns:a16="http://schemas.microsoft.com/office/drawing/2014/main" xmlns=""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xmlns=""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xmlns=""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xmlns=""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xmlns=""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xmlns=""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xmlns="" val="20000"/>
                    </a:ext>
                  </a:extLst>
                </a:gridCol>
                <a:gridCol w="6108960">
                  <a:extLst>
                    <a:ext uri="{9D8B030D-6E8A-4147-A177-3AD203B41FA5}">
                      <a16:colId xmlns:a16="http://schemas.microsoft.com/office/drawing/2014/main" xmlns=""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xmlns=""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xmlns=""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xmlns=""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xmlns=""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xmlns=""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xmlns=""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987824" y="6833693"/>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3295650">
                  <a:extLst>
                    <a:ext uri="{9D8B030D-6E8A-4147-A177-3AD203B41FA5}">
                      <a16:colId xmlns:a16="http://schemas.microsoft.com/office/drawing/2014/main" xmlns=""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xmlns=""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xmlns="" val="20000"/>
                    </a:ext>
                  </a:extLst>
                </a:gridCol>
                <a:gridCol w="865002">
                  <a:extLst>
                    <a:ext uri="{9D8B030D-6E8A-4147-A177-3AD203B41FA5}">
                      <a16:colId xmlns:a16="http://schemas.microsoft.com/office/drawing/2014/main" xmlns=""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xmlns=""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
        <p:nvSpPr>
          <p:cNvPr id="8" name="テキスト ボックス 7"/>
          <p:cNvSpPr txBox="1"/>
          <p:nvPr/>
        </p:nvSpPr>
        <p:spPr>
          <a:xfrm>
            <a:off x="-3483768" y="4139952"/>
            <a:ext cx="3482404"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xmlns="" val="20000"/>
                    </a:ext>
                  </a:extLst>
                </a:gridCol>
                <a:gridCol w="1817902">
                  <a:extLst>
                    <a:ext uri="{9D8B030D-6E8A-4147-A177-3AD203B41FA5}">
                      <a16:colId xmlns:a16="http://schemas.microsoft.com/office/drawing/2014/main" xmlns="" val="20001"/>
                    </a:ext>
                  </a:extLst>
                </a:gridCol>
                <a:gridCol w="3884813">
                  <a:extLst>
                    <a:ext uri="{9D8B030D-6E8A-4147-A177-3AD203B41FA5}">
                      <a16:colId xmlns:a16="http://schemas.microsoft.com/office/drawing/2014/main" xmlns=""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xmlns=""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xmlns=""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xmlns=""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xmlns=""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xmlns=""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xmlns=""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xmlns=""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xmlns=""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xmlns=""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xmlns=""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xmlns=""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xmlns=""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t>flow control</a:t>
            </a:r>
            <a:r>
              <a:rPr lang="en-US" altLang="zh-CN" dirty="0"/>
              <a:t>, </a:t>
            </a:r>
            <a:r>
              <a:rPr lang="en-US" altLang="zh-CN" b="1" dirty="0"/>
              <a:t>sequence numbers</a:t>
            </a:r>
            <a:r>
              <a:rPr lang="en-US" altLang="zh-CN" dirty="0"/>
              <a:t>, </a:t>
            </a:r>
            <a:r>
              <a:rPr lang="en-US" altLang="zh-CN" b="1" dirty="0"/>
              <a:t>acknowledgement</a:t>
            </a:r>
            <a:r>
              <a:rPr lang="en-US" altLang="zh-CN" dirty="0"/>
              <a:t> and </a:t>
            </a:r>
            <a:r>
              <a:rPr lang="en-US" altLang="zh-CN" b="1" dirty="0"/>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Tree>
    <p:extLst>
      <p:ext uri="{BB962C8B-B14F-4D97-AF65-F5344CB8AC3E}">
        <p14:creationId xmlns:p14="http://schemas.microsoft.com/office/powerpoint/2010/main" val="1950378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8516"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xmlns=""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xmlns=""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xmlns=""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xmlns=""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xmlns=""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xmlns=""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xmlns=""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xmlns=""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xmlns=""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kumimoji="1" lang="zh-CN" altLang="en-US" dirty="0"/>
              <a:t>着一层还包括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xmlns=""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xmlns=""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xmlns=""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xmlns=""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xmlns=""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xmlns=""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xmlns=""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xmlns=""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xmlns=""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xmlns=""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xmlns=""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xmlns=""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xmlns=""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Tree>
    <p:extLst>
      <p:ext uri="{BB962C8B-B14F-4D97-AF65-F5344CB8AC3E}">
        <p14:creationId xmlns:p14="http://schemas.microsoft.com/office/powerpoint/2010/main" val="22041110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696" y="604141"/>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16632" y="251520"/>
            <a:ext cx="5444760" cy="369332"/>
          </a:xfrm>
          <a:prstGeom prst="rect">
            <a:avLst/>
          </a:prstGeom>
          <a:noFill/>
        </p:spPr>
        <p:txBody>
          <a:bodyPr wrap="non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endParaRPr kumimoji="1" lang="ja-JP" altLang="en-US" dirty="0"/>
          </a:p>
        </p:txBody>
      </p:sp>
    </p:spTree>
    <p:extLst>
      <p:ext uri="{BB962C8B-B14F-4D97-AF65-F5344CB8AC3E}">
        <p14:creationId xmlns:p14="http://schemas.microsoft.com/office/powerpoint/2010/main" val="1793289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698850" cy="3416320"/>
          </a:xfrm>
          <a:prstGeom prst="rect">
            <a:avLst/>
          </a:prstGeom>
          <a:noFill/>
        </p:spPr>
        <p:txBody>
          <a:bodyPr wrap="none" rtlCol="0">
            <a:spAutoFit/>
          </a:bodyPr>
          <a:lstStyle/>
          <a:p>
            <a:r>
              <a:rPr kumimoji="1" lang="en-US" altLang="ja-JP" b="1" dirty="0">
                <a:solidFill>
                  <a:srgbClr val="FF0000"/>
                </a:solidFill>
              </a:rPr>
              <a:t>HTTP</a:t>
            </a:r>
            <a:r>
              <a:rPr kumimoji="1" lang="en-US" altLang="ja-JP" dirty="0"/>
              <a:t>:</a:t>
            </a:r>
          </a:p>
          <a:p>
            <a:pPr marL="285750" indent="-285750">
              <a:buFont typeface="Arial" panose="020B0604020202020204" pitchFamily="34" charset="0"/>
              <a:buChar char="•"/>
            </a:pPr>
            <a:r>
              <a:rPr lang="en-US" altLang="ja-JP" dirty="0"/>
              <a:t>Client</a:t>
            </a:r>
            <a:r>
              <a:rPr lang="zh-CN" altLang="en-US" dirty="0"/>
              <a:t>送</a:t>
            </a:r>
            <a:r>
              <a:rPr lang="en-US" altLang="zh-CN" dirty="0"/>
              <a:t>request</a:t>
            </a:r>
            <a:r>
              <a:rPr lang="zh-CN" altLang="en-US" dirty="0"/>
              <a:t>，</a:t>
            </a:r>
            <a:r>
              <a:rPr lang="en-US" altLang="zh-CN" dirty="0"/>
              <a:t>server</a:t>
            </a:r>
            <a:r>
              <a:rPr lang="zh-CN" altLang="en-US" dirty="0"/>
              <a:t>回</a:t>
            </a:r>
            <a:r>
              <a:rPr lang="en-US" altLang="zh-CN" dirty="0"/>
              <a:t>response</a:t>
            </a:r>
            <a:r>
              <a:rPr lang="zh-CN" altLang="en-US" dirty="0"/>
              <a:t>的流程</a:t>
            </a:r>
            <a:endParaRPr lang="en-US" altLang="zh-CN" dirty="0"/>
          </a:p>
          <a:p>
            <a:pPr marL="285750" indent="-285750">
              <a:buFont typeface="Arial" panose="020B0604020202020204" pitchFamily="34" charset="0"/>
              <a:buChar char="•"/>
            </a:pPr>
            <a:r>
              <a:rPr lang="en-US" altLang="zh-CN" dirty="0"/>
              <a:t>Request</a:t>
            </a:r>
            <a:r>
              <a:rPr lang="zh-CN" altLang="en-US" dirty="0"/>
              <a:t>的</a:t>
            </a:r>
            <a:r>
              <a:rPr lang="en-US" altLang="zh-CN" dirty="0"/>
              <a:t>Verb</a:t>
            </a:r>
            <a:r>
              <a:rPr lang="zh-CN" altLang="en-US" dirty="0"/>
              <a:t>包括一下几种</a:t>
            </a:r>
            <a:endParaRPr lang="en-US" altLang="zh-CN" dirty="0"/>
          </a:p>
          <a:p>
            <a:pPr marL="742950" lvl="1" indent="-285750">
              <a:buFont typeface="Arial" panose="020B0604020202020204" pitchFamily="34" charset="0"/>
              <a:buChar char="•"/>
            </a:pPr>
            <a:r>
              <a:rPr lang="en-US" altLang="zh-CN" dirty="0"/>
              <a:t>GET</a:t>
            </a:r>
          </a:p>
          <a:p>
            <a:pPr marL="742950" lvl="1" indent="-285750">
              <a:buFont typeface="Arial" panose="020B0604020202020204" pitchFamily="34" charset="0"/>
              <a:buChar char="•"/>
            </a:pPr>
            <a:r>
              <a:rPr lang="en-US" altLang="zh-CN" dirty="0"/>
              <a:t>POST</a:t>
            </a:r>
          </a:p>
          <a:p>
            <a:pPr marL="742950" lvl="1" indent="-285750">
              <a:buFont typeface="Arial" panose="020B0604020202020204" pitchFamily="34" charset="0"/>
              <a:buChar char="•"/>
            </a:pPr>
            <a:r>
              <a:rPr lang="en-US" altLang="zh-CN" dirty="0"/>
              <a:t>PUT</a:t>
            </a:r>
          </a:p>
          <a:p>
            <a:pPr marL="742950" lvl="1" indent="-285750">
              <a:buFont typeface="Arial" panose="020B0604020202020204" pitchFamily="34" charset="0"/>
              <a:buChar char="•"/>
            </a:pPr>
            <a:r>
              <a:rPr lang="en-US" altLang="zh-CN" dirty="0"/>
              <a:t>DELETE</a:t>
            </a:r>
          </a:p>
          <a:p>
            <a:pPr marL="742950" lvl="1" indent="-285750">
              <a:buFont typeface="Arial" panose="020B0604020202020204" pitchFamily="34" charset="0"/>
              <a:buChar char="•"/>
            </a:pPr>
            <a:r>
              <a:rPr lang="en-US" altLang="zh-CN" dirty="0"/>
              <a:t>HEAD</a:t>
            </a:r>
            <a:r>
              <a:rPr lang="zh-CN" altLang="en-US" dirty="0"/>
              <a:t>（非主流）开发者</a:t>
            </a:r>
            <a:r>
              <a:rPr lang="en-US" altLang="zh-CN" dirty="0"/>
              <a:t>Debug</a:t>
            </a:r>
            <a:r>
              <a:rPr lang="zh-CN" altLang="en-US" dirty="0"/>
              <a:t>用</a:t>
            </a:r>
            <a:endParaRPr lang="en-US" altLang="zh-CN" dirty="0"/>
          </a:p>
          <a:p>
            <a:pPr marL="742950" lvl="1" indent="-285750">
              <a:buFont typeface="Arial" panose="020B0604020202020204" pitchFamily="34" charset="0"/>
              <a:buChar char="•"/>
            </a:pPr>
            <a:r>
              <a:rPr lang="en-US" altLang="zh-CN" dirty="0"/>
              <a:t>TRACE</a:t>
            </a:r>
            <a:r>
              <a:rPr lang="zh-CN" altLang="en-US" dirty="0"/>
              <a:t> （非主流）</a:t>
            </a:r>
            <a:endParaRPr lang="en-US" altLang="zh-CN" dirty="0"/>
          </a:p>
          <a:p>
            <a:pPr marL="742950" lvl="1" indent="-285750">
              <a:buFont typeface="Arial" panose="020B0604020202020204" pitchFamily="34" charset="0"/>
              <a:buChar char="•"/>
            </a:pPr>
            <a:r>
              <a:rPr lang="en-US" altLang="zh-CN" dirty="0"/>
              <a:t>OPTIONS</a:t>
            </a:r>
            <a:r>
              <a:rPr lang="zh-CN" altLang="en-US" dirty="0"/>
              <a:t> （非主流）</a:t>
            </a:r>
            <a:endParaRPr lang="en-US" altLang="ja-JP" dirty="0"/>
          </a:p>
          <a:p>
            <a:endParaRPr kumimoji="1" lang="en-US" altLang="ja-JP" dirty="0"/>
          </a:p>
          <a:p>
            <a:pPr marL="285750" indent="-285750">
              <a:buFont typeface="Arial" panose="020B0604020202020204" pitchFamily="34" charset="0"/>
              <a:buChar char="•"/>
            </a:pPr>
            <a:r>
              <a:rPr lang="zh-CN" altLang="en-US" dirty="0"/>
              <a:t>下面是</a:t>
            </a:r>
            <a:r>
              <a:rPr lang="en-US" altLang="zh-CN" dirty="0"/>
              <a:t>request</a:t>
            </a:r>
            <a:r>
              <a:rPr lang="zh-CN" altLang="en-US" dirty="0"/>
              <a:t>和</a:t>
            </a:r>
            <a:r>
              <a:rPr lang="en-US" altLang="zh-CN" dirty="0"/>
              <a:t>response</a:t>
            </a:r>
            <a:r>
              <a:rPr lang="zh-CN" altLang="en-US" dirty="0"/>
              <a:t>的</a:t>
            </a:r>
            <a:r>
              <a:rPr lang="en-US" altLang="zh-CN" dirty="0"/>
              <a:t>message format</a:t>
            </a:r>
            <a:endParaRPr kumimoji="1" lang="ja-JP" altLang="en-US" dirty="0"/>
          </a:p>
        </p:txBody>
      </p:sp>
      <p:pic>
        <p:nvPicPr>
          <p:cNvPr id="7170" name="Picture 2" descr="https://cdn.tutsplus.com/net/authors/jeremymcpeak/http1-req-res-detail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589590" y="4211960"/>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方法，</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5"/>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5775367" y="4479667"/>
            <a:ext cx="5819991" cy="923330"/>
          </a:xfrm>
          <a:prstGeom prst="rect">
            <a:avLst/>
          </a:prstGeom>
          <a:noFill/>
        </p:spPr>
        <p:txBody>
          <a:bodyPr wrap="non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6407515" y="1115616"/>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spTree>
    <p:extLst>
      <p:ext uri="{BB962C8B-B14F-4D97-AF65-F5344CB8AC3E}">
        <p14:creationId xmlns:p14="http://schemas.microsoft.com/office/powerpoint/2010/main" val="33169157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2862322"/>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dirty="0"/>
              <a:t>set-cookie header</a:t>
            </a:r>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6" descr="HTTP and HTTPS lay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2441" y="5724128"/>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985537" y="5724128"/>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480" y="8388424"/>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565440" y="6768187"/>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10" name="右中かっこ 9"/>
          <p:cNvSpPr/>
          <p:nvPr/>
        </p:nvSpPr>
        <p:spPr>
          <a:xfrm>
            <a:off x="5287727" y="9684568"/>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1" name="テキスト ボックス 10"/>
          <p:cNvSpPr txBox="1"/>
          <p:nvPr/>
        </p:nvSpPr>
        <p:spPr>
          <a:xfrm>
            <a:off x="5711965" y="10260632"/>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15" name="右中かっこ 14"/>
          <p:cNvSpPr/>
          <p:nvPr/>
        </p:nvSpPr>
        <p:spPr>
          <a:xfrm flipH="1">
            <a:off x="-1107504" y="11522149"/>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6" name="テキスト ボックス 15"/>
          <p:cNvSpPr txBox="1"/>
          <p:nvPr/>
        </p:nvSpPr>
        <p:spPr>
          <a:xfrm>
            <a:off x="-3987824" y="12120439"/>
            <a:ext cx="2802177"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ServerHello</a:t>
            </a:r>
            <a:r>
              <a:rPr lang="zh-CN" altLang="en-US" dirty="0"/>
              <a:t>的</a:t>
            </a:r>
            <a:r>
              <a:rPr lang="en-US" altLang="zh-CN" dirty="0"/>
              <a:t>ACK</a:t>
            </a:r>
            <a:endParaRPr kumimoji="1" lang="ja-JP" altLang="en-US" dirty="0"/>
          </a:p>
        </p:txBody>
      </p:sp>
      <p:sp>
        <p:nvSpPr>
          <p:cNvPr id="12" name="テキスト ボックス 11"/>
          <p:cNvSpPr txBox="1"/>
          <p:nvPr/>
        </p:nvSpPr>
        <p:spPr>
          <a:xfrm>
            <a:off x="2996952" y="10003958"/>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3" name="正方形/長方形 12"/>
          <p:cNvSpPr/>
          <p:nvPr/>
        </p:nvSpPr>
        <p:spPr>
          <a:xfrm>
            <a:off x="2918698" y="10373290"/>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4" name="正方形/長方形 13"/>
          <p:cNvSpPr/>
          <p:nvPr/>
        </p:nvSpPr>
        <p:spPr>
          <a:xfrm>
            <a:off x="-389377" y="12117011"/>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20" name="正方形/長方形 19"/>
          <p:cNvSpPr/>
          <p:nvPr/>
        </p:nvSpPr>
        <p:spPr>
          <a:xfrm>
            <a:off x="4640518" y="12628270"/>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7" name="正方形/長方形 16"/>
          <p:cNvSpPr/>
          <p:nvPr/>
        </p:nvSpPr>
        <p:spPr>
          <a:xfrm>
            <a:off x="155575" y="9252520"/>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4301236" y="8618964"/>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9" name="正方形/長方形 18"/>
          <p:cNvSpPr/>
          <p:nvPr/>
        </p:nvSpPr>
        <p:spPr>
          <a:xfrm>
            <a:off x="-4203847" y="13322349"/>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21" name="テキスト ボックス 20"/>
          <p:cNvSpPr txBox="1"/>
          <p:nvPr/>
        </p:nvSpPr>
        <p:spPr>
          <a:xfrm>
            <a:off x="764705" y="15157176"/>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cxnSp>
        <p:nvCxnSpPr>
          <p:cNvPr id="9" name="直線コネクタ 8"/>
          <p:cNvCxnSpPr/>
          <p:nvPr/>
        </p:nvCxnSpPr>
        <p:spPr>
          <a:xfrm>
            <a:off x="-3051720" y="5448300"/>
            <a:ext cx="15697744"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87679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dirty="0"/>
              <a:t>ISN (Initial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a:t>FIN</a:t>
            </a:r>
            <a:endParaRPr kumimoji="1" lang="en-US" altLang="zh-CN" dirty="0"/>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spTree>
    <p:extLst>
      <p:ext uri="{BB962C8B-B14F-4D97-AF65-F5344CB8AC3E}">
        <p14:creationId xmlns:p14="http://schemas.microsoft.com/office/powerpoint/2010/main" val="41774595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15743</TotalTime>
  <Words>24119</Words>
  <Application>Microsoft Office PowerPoint</Application>
  <PresentationFormat>画面に合わせる (4:3)</PresentationFormat>
  <Paragraphs>2628</Paragraphs>
  <Slides>145</Slides>
  <Notes>1</Notes>
  <HiddenSlides>0</HiddenSlides>
  <MMClips>0</MMClips>
  <ScaleCrop>false</ScaleCrop>
  <HeadingPairs>
    <vt:vector size="6" baseType="variant">
      <vt:variant>
        <vt:lpstr>テーマ</vt:lpstr>
      </vt:variant>
      <vt:variant>
        <vt:i4>1</vt:i4>
      </vt:variant>
      <vt:variant>
        <vt:lpstr>埋め込まれた OLE サーバー</vt:lpstr>
      </vt:variant>
      <vt:variant>
        <vt:i4>3</vt:i4>
      </vt:variant>
      <vt:variant>
        <vt:lpstr>スライド タイトル</vt:lpstr>
      </vt:variant>
      <vt:variant>
        <vt:i4>145</vt:i4>
      </vt:variant>
    </vt:vector>
  </HeadingPairs>
  <TitlesOfParts>
    <vt:vector size="149" baseType="lpstr">
      <vt:lpstr>Office テーマ</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2044</cp:revision>
  <dcterms:created xsi:type="dcterms:W3CDTF">2016-01-14T23:49:10Z</dcterms:created>
  <dcterms:modified xsi:type="dcterms:W3CDTF">2018-05-08T01:39:59Z</dcterms:modified>
</cp:coreProperties>
</file>